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ITC Benguiat" charset="1" panose="02030603050306020704"/>
      <p:regular r:id="rId14"/>
    </p:embeddedFont>
    <p:embeddedFont>
      <p:font typeface="ITC Benguiat Bold" charset="1" panose="02030904050306020704"/>
      <p:regular r:id="rId15"/>
    </p:embeddedFont>
    <p:embeddedFont>
      <p:font typeface="ITC Benguiat Italics" charset="1" panose="02030604050306090704"/>
      <p:regular r:id="rId16"/>
    </p:embeddedFont>
    <p:embeddedFont>
      <p:font typeface="ITC Benguiat Bold Italics" charset="1" panose="02030905050306090704"/>
      <p:regular r:id="rId17"/>
    </p:embeddedFont>
    <p:embeddedFont>
      <p:font typeface="ITC Benguiat Medium" charset="1" panose="02030704050306020704"/>
      <p:regular r:id="rId18"/>
    </p:embeddedFont>
    <p:embeddedFont>
      <p:font typeface="ITC Benguiat Medium Italics" charset="1" panose="02030704050306090704"/>
      <p:regular r:id="rId19"/>
    </p:embeddedFont>
    <p:embeddedFont>
      <p:font typeface="Arial" charset="1" panose="020B0502020202020204"/>
      <p:regular r:id="rId20"/>
    </p:embeddedFont>
    <p:embeddedFont>
      <p:font typeface="Arial Bold" charset="1" panose="020B0802020202020204"/>
      <p:regular r:id="rId21"/>
    </p:embeddedFont>
    <p:embeddedFont>
      <p:font typeface="Arial Italics" charset="1" panose="020B0502020202090204"/>
      <p:regular r:id="rId22"/>
    </p:embeddedFont>
    <p:embeddedFont>
      <p:font typeface="Arial Bold Italics" charset="1" panose="020B080202020209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jpeg" Type="http://schemas.openxmlformats.org/officeDocument/2006/relationships/image"/><Relationship Id="rId8" Target="../media/VAF2gRGwQ_0.mp4" Type="http://schemas.openxmlformats.org/officeDocument/2006/relationships/video"/><Relationship Id="rId9" Target="../media/VAF2gRGwQ_0.mp4" Type="http://schemas.microsoft.com/office/2007/relationships/media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jpe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606174" y="-1791415"/>
            <a:ext cx="13888879" cy="13888879"/>
            <a:chOff x="0" y="0"/>
            <a:chExt cx="6355080" cy="6355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647773" y="-1778509"/>
            <a:ext cx="13888879" cy="1388887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6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78371" y="3097640"/>
            <a:ext cx="10409629" cy="4240091"/>
            <a:chOff x="0" y="0"/>
            <a:chExt cx="2741631" cy="11167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1631" cy="1116732"/>
            </a:xfrm>
            <a:custGeom>
              <a:avLst/>
              <a:gdLst/>
              <a:ahLst/>
              <a:cxnLst/>
              <a:rect r="r" b="b" t="t" l="l"/>
              <a:pathLst>
                <a:path h="1116732" w="2741631">
                  <a:moveTo>
                    <a:pt x="0" y="0"/>
                  </a:moveTo>
                  <a:lnTo>
                    <a:pt x="2741631" y="0"/>
                  </a:lnTo>
                  <a:lnTo>
                    <a:pt x="2741631" y="1116732"/>
                  </a:lnTo>
                  <a:lnTo>
                    <a:pt x="0" y="1116732"/>
                  </a:lnTo>
                  <a:close/>
                </a:path>
              </a:pathLst>
            </a:custGeom>
            <a:solidFill>
              <a:srgbClr val="008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741631" cy="1173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7564633" y="3100105"/>
            <a:ext cx="1072336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8995856" y="7218045"/>
            <a:ext cx="1012974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-530175" y="51755"/>
            <a:ext cx="10331861" cy="103318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000">
                <a:alpha val="9568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883472" y="4298857"/>
            <a:ext cx="10354510" cy="14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9"/>
              </a:lnSpc>
            </a:pPr>
            <a:r>
              <a:rPr lang="en-US" sz="3828" spc="352" u="sng">
                <a:solidFill>
                  <a:srgbClr val="FFFFFF"/>
                </a:solidFill>
                <a:latin typeface="ITC Benguiat Bold"/>
              </a:rPr>
              <a:t>FARM/GARDEN ENVIRONMENTAL MANAGEMENT SYSTEM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62109" y="1208942"/>
            <a:ext cx="7869115" cy="786911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B507">
                <a:alpha val="4078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55732" y="1729585"/>
            <a:ext cx="6681869" cy="6681869"/>
            <a:chOff x="0" y="0"/>
            <a:chExt cx="6355080" cy="63550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8700" y="1808330"/>
            <a:ext cx="6524404" cy="6524378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540817" y="4122439"/>
            <a:ext cx="5594896" cy="183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599" spc="883">
                <a:solidFill>
                  <a:srgbClr val="FFFFFF"/>
                </a:solidFill>
                <a:latin typeface="Arial Bold"/>
              </a:rPr>
              <a:t>TEAM 3</a:t>
            </a:r>
            <a:r>
              <a:rPr lang="en-US" sz="9599" spc="883">
                <a:solidFill>
                  <a:srgbClr val="FFFFFF"/>
                </a:solidFill>
                <a:latin typeface="Arial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9529" y="2532074"/>
            <a:ext cx="17093473" cy="6856993"/>
            <a:chOff x="0" y="0"/>
            <a:chExt cx="4501985" cy="180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1985" cy="1805957"/>
            </a:xfrm>
            <a:custGeom>
              <a:avLst/>
              <a:gdLst/>
              <a:ahLst/>
              <a:cxnLst/>
              <a:rect r="r" b="b" t="t" l="l"/>
              <a:pathLst>
                <a:path h="1805957" w="4501985">
                  <a:moveTo>
                    <a:pt x="0" y="0"/>
                  </a:moveTo>
                  <a:lnTo>
                    <a:pt x="4501985" y="0"/>
                  </a:lnTo>
                  <a:lnTo>
                    <a:pt x="4501985" y="1805957"/>
                  </a:lnTo>
                  <a:lnTo>
                    <a:pt x="0" y="180595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01985" cy="1863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8155" y="2798498"/>
            <a:ext cx="16651145" cy="6242058"/>
          </a:xfrm>
          <a:custGeom>
            <a:avLst/>
            <a:gdLst/>
            <a:ahLst/>
            <a:cxnLst/>
            <a:rect r="r" b="b" t="t" l="l"/>
            <a:pathLst>
              <a:path h="6242058" w="16651145">
                <a:moveTo>
                  <a:pt x="0" y="0"/>
                </a:moveTo>
                <a:lnTo>
                  <a:pt x="16651145" y="0"/>
                </a:lnTo>
                <a:lnTo>
                  <a:pt x="16651145" y="6242058"/>
                </a:lnTo>
                <a:lnTo>
                  <a:pt x="0" y="6242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99529" y="266609"/>
            <a:ext cx="8159682" cy="1037011"/>
            <a:chOff x="0" y="0"/>
            <a:chExt cx="2149052" cy="2731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9052" cy="273122"/>
            </a:xfrm>
            <a:custGeom>
              <a:avLst/>
              <a:gdLst/>
              <a:ahLst/>
              <a:cxnLst/>
              <a:rect r="r" b="b" t="t" l="l"/>
              <a:pathLst>
                <a:path h="273122" w="2149052">
                  <a:moveTo>
                    <a:pt x="0" y="0"/>
                  </a:moveTo>
                  <a:lnTo>
                    <a:pt x="2149052" y="0"/>
                  </a:lnTo>
                  <a:lnTo>
                    <a:pt x="2149052" y="273122"/>
                  </a:lnTo>
                  <a:lnTo>
                    <a:pt x="0" y="273122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9052" cy="330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08155" y="380395"/>
            <a:ext cx="11219516" cy="77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8"/>
              </a:lnSpc>
              <a:spcBef>
                <a:spcPct val="0"/>
              </a:spcBef>
            </a:pPr>
            <a:r>
              <a:rPr lang="en-US" sz="4120" spc="379" u="sng">
                <a:solidFill>
                  <a:srgbClr val="FFFFFF"/>
                </a:solidFill>
                <a:latin typeface="ITC Benguiat Bold"/>
              </a:rPr>
              <a:t>Linked Services on ADF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8657" y="1028700"/>
            <a:ext cx="9533738" cy="8712878"/>
            <a:chOff x="0" y="0"/>
            <a:chExt cx="2510943" cy="2294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0943" cy="2294750"/>
            </a:xfrm>
            <a:custGeom>
              <a:avLst/>
              <a:gdLst/>
              <a:ahLst/>
              <a:cxnLst/>
              <a:rect r="r" b="b" t="t" l="l"/>
              <a:pathLst>
                <a:path h="2294750" w="2510943">
                  <a:moveTo>
                    <a:pt x="0" y="0"/>
                  </a:moveTo>
                  <a:lnTo>
                    <a:pt x="2510943" y="0"/>
                  </a:lnTo>
                  <a:lnTo>
                    <a:pt x="2510943" y="2294750"/>
                  </a:lnTo>
                  <a:lnTo>
                    <a:pt x="0" y="2294750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10943" cy="2351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25412" y="1220159"/>
            <a:ext cx="8780228" cy="8329960"/>
          </a:xfrm>
          <a:custGeom>
            <a:avLst/>
            <a:gdLst/>
            <a:ahLst/>
            <a:cxnLst/>
            <a:rect r="r" b="b" t="t" l="l"/>
            <a:pathLst>
              <a:path h="8329960" w="8780228">
                <a:moveTo>
                  <a:pt x="0" y="0"/>
                </a:moveTo>
                <a:lnTo>
                  <a:pt x="8780228" y="0"/>
                </a:lnTo>
                <a:lnTo>
                  <a:pt x="8780228" y="8329960"/>
                </a:lnTo>
                <a:lnTo>
                  <a:pt x="0" y="832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6240" y="413588"/>
            <a:ext cx="5632931" cy="1101957"/>
            <a:chOff x="0" y="0"/>
            <a:chExt cx="1483570" cy="2902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3570" cy="290227"/>
            </a:xfrm>
            <a:custGeom>
              <a:avLst/>
              <a:gdLst/>
              <a:ahLst/>
              <a:cxnLst/>
              <a:rect r="r" b="b" t="t" l="l"/>
              <a:pathLst>
                <a:path h="290227" w="1483570">
                  <a:moveTo>
                    <a:pt x="0" y="0"/>
                  </a:moveTo>
                  <a:lnTo>
                    <a:pt x="1483570" y="0"/>
                  </a:lnTo>
                  <a:lnTo>
                    <a:pt x="1483570" y="290227"/>
                  </a:lnTo>
                  <a:lnTo>
                    <a:pt x="0" y="29022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83570" cy="347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3768227" y="548640"/>
            <a:ext cx="13493597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386" u="sng">
                <a:solidFill>
                  <a:srgbClr val="FFFFFF"/>
                </a:solidFill>
                <a:latin typeface="ITC Benguiat Bold"/>
              </a:rPr>
              <a:t>Datasets on ADF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71614" y="7118603"/>
            <a:ext cx="798653" cy="798653"/>
          </a:xfrm>
          <a:custGeom>
            <a:avLst/>
            <a:gdLst/>
            <a:ahLst/>
            <a:cxnLst/>
            <a:rect r="r" b="b" t="t" l="l"/>
            <a:pathLst>
              <a:path h="798653" w="798653">
                <a:moveTo>
                  <a:pt x="0" y="0"/>
                </a:moveTo>
                <a:lnTo>
                  <a:pt x="798653" y="0"/>
                </a:lnTo>
                <a:lnTo>
                  <a:pt x="798653" y="798653"/>
                </a:lnTo>
                <a:lnTo>
                  <a:pt x="0" y="798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0940" y="7118603"/>
            <a:ext cx="2228956" cy="798653"/>
            <a:chOff x="0" y="0"/>
            <a:chExt cx="688512" cy="2466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8512" cy="246699"/>
            </a:xfrm>
            <a:custGeom>
              <a:avLst/>
              <a:gdLst/>
              <a:ahLst/>
              <a:cxnLst/>
              <a:rect r="r" b="b" t="t" l="l"/>
              <a:pathLst>
                <a:path h="246699" w="688512">
                  <a:moveTo>
                    <a:pt x="0" y="0"/>
                  </a:moveTo>
                  <a:lnTo>
                    <a:pt x="688512" y="0"/>
                  </a:lnTo>
                  <a:lnTo>
                    <a:pt x="688512" y="246699"/>
                  </a:lnTo>
                  <a:lnTo>
                    <a:pt x="0" y="2466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88512" cy="303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000569" y="7118603"/>
            <a:ext cx="798653" cy="798653"/>
          </a:xfrm>
          <a:custGeom>
            <a:avLst/>
            <a:gdLst/>
            <a:ahLst/>
            <a:cxnLst/>
            <a:rect r="r" b="b" t="t" l="l"/>
            <a:pathLst>
              <a:path h="798653" w="798653">
                <a:moveTo>
                  <a:pt x="0" y="0"/>
                </a:moveTo>
                <a:lnTo>
                  <a:pt x="798653" y="0"/>
                </a:lnTo>
                <a:lnTo>
                  <a:pt x="798653" y="798653"/>
                </a:lnTo>
                <a:lnTo>
                  <a:pt x="0" y="798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37985" y="229044"/>
            <a:ext cx="5802001" cy="1599313"/>
            <a:chOff x="0" y="0"/>
            <a:chExt cx="1528099" cy="421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8099" cy="421218"/>
            </a:xfrm>
            <a:custGeom>
              <a:avLst/>
              <a:gdLst/>
              <a:ahLst/>
              <a:cxnLst/>
              <a:rect r="r" b="b" t="t" l="l"/>
              <a:pathLst>
                <a:path h="421218" w="1528099">
                  <a:moveTo>
                    <a:pt x="0" y="0"/>
                  </a:moveTo>
                  <a:lnTo>
                    <a:pt x="1528099" y="0"/>
                  </a:lnTo>
                  <a:lnTo>
                    <a:pt x="1528099" y="421218"/>
                  </a:lnTo>
                  <a:lnTo>
                    <a:pt x="0" y="421218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28099" cy="478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310411" y="1996008"/>
            <a:ext cx="13207875" cy="7837309"/>
            <a:chOff x="0" y="0"/>
            <a:chExt cx="3478617" cy="20641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78617" cy="2064147"/>
            </a:xfrm>
            <a:custGeom>
              <a:avLst/>
              <a:gdLst/>
              <a:ahLst/>
              <a:cxnLst/>
              <a:rect r="r" b="b" t="t" l="l"/>
              <a:pathLst>
                <a:path h="2064147" w="3478617">
                  <a:moveTo>
                    <a:pt x="0" y="0"/>
                  </a:moveTo>
                  <a:lnTo>
                    <a:pt x="3478617" y="0"/>
                  </a:lnTo>
                  <a:lnTo>
                    <a:pt x="3478617" y="2064147"/>
                  </a:lnTo>
                  <a:lnTo>
                    <a:pt x="0" y="206414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478617" cy="2121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033250" y="7265200"/>
            <a:ext cx="250433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239">
                <a:solidFill>
                  <a:srgbClr val="000000"/>
                </a:solidFill>
                <a:latin typeface="Roboto Bold"/>
              </a:rPr>
              <a:t>READ MORE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9590" y="177165"/>
            <a:ext cx="6358189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386" u="sng">
                <a:solidFill>
                  <a:srgbClr val="FFFFFF"/>
                </a:solidFill>
                <a:latin typeface="ITC Benguiat Bold"/>
              </a:rPr>
              <a:t>Data Pipeline Debug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638905" y="2270983"/>
            <a:ext cx="12550887" cy="7287359"/>
          </a:xfrm>
          <a:custGeom>
            <a:avLst/>
            <a:gdLst/>
            <a:ahLst/>
            <a:cxnLst/>
            <a:rect r="r" b="b" t="t" l="l"/>
            <a:pathLst>
              <a:path h="7287359" w="12550887">
                <a:moveTo>
                  <a:pt x="0" y="0"/>
                </a:moveTo>
                <a:lnTo>
                  <a:pt x="12550887" y="0"/>
                </a:lnTo>
                <a:lnTo>
                  <a:pt x="12550887" y="7287359"/>
                </a:lnTo>
                <a:lnTo>
                  <a:pt x="0" y="728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04060" y="699883"/>
            <a:ext cx="8945715" cy="8887234"/>
            <a:chOff x="0" y="0"/>
            <a:chExt cx="2356073" cy="23406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6073" cy="2340671"/>
            </a:xfrm>
            <a:custGeom>
              <a:avLst/>
              <a:gdLst/>
              <a:ahLst/>
              <a:cxnLst/>
              <a:rect r="r" b="b" t="t" l="l"/>
              <a:pathLst>
                <a:path h="2340671" w="2356073">
                  <a:moveTo>
                    <a:pt x="0" y="0"/>
                  </a:moveTo>
                  <a:lnTo>
                    <a:pt x="2356073" y="0"/>
                  </a:lnTo>
                  <a:lnTo>
                    <a:pt x="2356073" y="2340671"/>
                  </a:lnTo>
                  <a:lnTo>
                    <a:pt x="0" y="2340671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56073" cy="239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08013" y="913712"/>
            <a:ext cx="8137808" cy="8459576"/>
          </a:xfrm>
          <a:custGeom>
            <a:avLst/>
            <a:gdLst/>
            <a:ahLst/>
            <a:cxnLst/>
            <a:rect r="r" b="b" t="t" l="l"/>
            <a:pathLst>
              <a:path h="8459576" w="8137808">
                <a:moveTo>
                  <a:pt x="0" y="0"/>
                </a:moveTo>
                <a:lnTo>
                  <a:pt x="8137808" y="0"/>
                </a:lnTo>
                <a:lnTo>
                  <a:pt x="8137808" y="8459576"/>
                </a:lnTo>
                <a:lnTo>
                  <a:pt x="0" y="8459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7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09410" y="229044"/>
            <a:ext cx="5904616" cy="1599313"/>
            <a:chOff x="0" y="0"/>
            <a:chExt cx="1555125" cy="4212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5125" cy="421218"/>
            </a:xfrm>
            <a:custGeom>
              <a:avLst/>
              <a:gdLst/>
              <a:ahLst/>
              <a:cxnLst/>
              <a:rect r="r" b="b" t="t" l="l"/>
              <a:pathLst>
                <a:path h="421218" w="1555125">
                  <a:moveTo>
                    <a:pt x="0" y="0"/>
                  </a:moveTo>
                  <a:lnTo>
                    <a:pt x="1555125" y="0"/>
                  </a:lnTo>
                  <a:lnTo>
                    <a:pt x="1555125" y="421218"/>
                  </a:lnTo>
                  <a:lnTo>
                    <a:pt x="0" y="421218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5125" cy="478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71015" y="177165"/>
            <a:ext cx="6276131" cy="152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04"/>
              </a:lnSpc>
            </a:pPr>
            <a:r>
              <a:rPr lang="en-US" sz="4145" spc="381" u="sng">
                <a:solidFill>
                  <a:srgbClr val="FFFFFF"/>
                </a:solidFill>
                <a:latin typeface="ITC Benguiat Bold"/>
              </a:rPr>
              <a:t>Data auto refresh using triggers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13" y="261534"/>
            <a:ext cx="8966723" cy="3115255"/>
          </a:xfrm>
          <a:custGeom>
            <a:avLst/>
            <a:gdLst/>
            <a:ahLst/>
            <a:cxnLst/>
            <a:rect r="r" b="b" t="t" l="l"/>
            <a:pathLst>
              <a:path h="3115255" w="8966723">
                <a:moveTo>
                  <a:pt x="0" y="0"/>
                </a:moveTo>
                <a:lnTo>
                  <a:pt x="8966723" y="0"/>
                </a:lnTo>
                <a:lnTo>
                  <a:pt x="8966723" y="3115256"/>
                </a:lnTo>
                <a:lnTo>
                  <a:pt x="0" y="3115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9623" y="3545419"/>
            <a:ext cx="10277340" cy="6458252"/>
          </a:xfrm>
          <a:custGeom>
            <a:avLst/>
            <a:gdLst/>
            <a:ahLst/>
            <a:cxnLst/>
            <a:rect r="r" b="b" t="t" l="l"/>
            <a:pathLst>
              <a:path h="6458252" w="10277340">
                <a:moveTo>
                  <a:pt x="0" y="0"/>
                </a:moveTo>
                <a:lnTo>
                  <a:pt x="10277340" y="0"/>
                </a:lnTo>
                <a:lnTo>
                  <a:pt x="10277340" y="6458252"/>
                </a:lnTo>
                <a:lnTo>
                  <a:pt x="0" y="6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0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8713" y="5539336"/>
            <a:ext cx="5750694" cy="2343267"/>
            <a:chOff x="0" y="0"/>
            <a:chExt cx="1514586" cy="6171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4586" cy="617157"/>
            </a:xfrm>
            <a:custGeom>
              <a:avLst/>
              <a:gdLst/>
              <a:ahLst/>
              <a:cxnLst/>
              <a:rect r="r" b="b" t="t" l="l"/>
              <a:pathLst>
                <a:path h="617157" w="1514586">
                  <a:moveTo>
                    <a:pt x="0" y="0"/>
                  </a:moveTo>
                  <a:lnTo>
                    <a:pt x="1514586" y="0"/>
                  </a:lnTo>
                  <a:lnTo>
                    <a:pt x="1514586" y="617157"/>
                  </a:lnTo>
                  <a:lnTo>
                    <a:pt x="0" y="61715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514586" cy="674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0317" y="5496982"/>
            <a:ext cx="6358189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spc="358" u="sng">
                <a:solidFill>
                  <a:srgbClr val="FFFFFF"/>
                </a:solidFill>
                <a:latin typeface="ITC Benguiat Bold"/>
              </a:rPr>
              <a:t>Python script to create Gremlin queries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1556" y="1270633"/>
            <a:ext cx="8880332" cy="2806558"/>
            <a:chOff x="0" y="0"/>
            <a:chExt cx="2338853" cy="739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8853" cy="739176"/>
            </a:xfrm>
            <a:custGeom>
              <a:avLst/>
              <a:gdLst/>
              <a:ahLst/>
              <a:cxnLst/>
              <a:rect r="r" b="b" t="t" l="l"/>
              <a:pathLst>
                <a:path h="739176" w="2338853">
                  <a:moveTo>
                    <a:pt x="0" y="0"/>
                  </a:moveTo>
                  <a:lnTo>
                    <a:pt x="2338853" y="0"/>
                  </a:lnTo>
                  <a:lnTo>
                    <a:pt x="2338853" y="739176"/>
                  </a:lnTo>
                  <a:lnTo>
                    <a:pt x="0" y="739176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38853" cy="796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9444" y="1571370"/>
            <a:ext cx="8444556" cy="2163730"/>
          </a:xfrm>
          <a:custGeom>
            <a:avLst/>
            <a:gdLst/>
            <a:ahLst/>
            <a:cxnLst/>
            <a:rect r="r" b="b" t="t" l="l"/>
            <a:pathLst>
              <a:path h="2163730" w="8444556">
                <a:moveTo>
                  <a:pt x="0" y="0"/>
                </a:moveTo>
                <a:lnTo>
                  <a:pt x="8444556" y="0"/>
                </a:lnTo>
                <a:lnTo>
                  <a:pt x="8444556" y="2163730"/>
                </a:lnTo>
                <a:lnTo>
                  <a:pt x="0" y="216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23290" y="1377413"/>
            <a:ext cx="6417549" cy="2893736"/>
            <a:chOff x="0" y="0"/>
            <a:chExt cx="1690219" cy="7621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0219" cy="762136"/>
            </a:xfrm>
            <a:custGeom>
              <a:avLst/>
              <a:gdLst/>
              <a:ahLst/>
              <a:cxnLst/>
              <a:rect r="r" b="b" t="t" l="l"/>
              <a:pathLst>
                <a:path h="762136" w="1690219">
                  <a:moveTo>
                    <a:pt x="0" y="0"/>
                  </a:moveTo>
                  <a:lnTo>
                    <a:pt x="1690219" y="0"/>
                  </a:lnTo>
                  <a:lnTo>
                    <a:pt x="1690219" y="762136"/>
                  </a:lnTo>
                  <a:lnTo>
                    <a:pt x="0" y="762136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90219" cy="819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724407" y="1571370"/>
            <a:ext cx="5949932" cy="2505821"/>
          </a:xfrm>
          <a:custGeom>
            <a:avLst/>
            <a:gdLst/>
            <a:ahLst/>
            <a:cxnLst/>
            <a:rect r="r" b="b" t="t" l="l"/>
            <a:pathLst>
              <a:path h="2505821" w="5949932">
                <a:moveTo>
                  <a:pt x="0" y="0"/>
                </a:moveTo>
                <a:lnTo>
                  <a:pt x="5949932" y="0"/>
                </a:lnTo>
                <a:lnTo>
                  <a:pt x="5949932" y="2505821"/>
                </a:lnTo>
                <a:lnTo>
                  <a:pt x="0" y="2505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66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53406" y="4326866"/>
            <a:ext cx="8900155" cy="4776946"/>
            <a:chOff x="0" y="0"/>
            <a:chExt cx="2344074" cy="1258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44074" cy="1258126"/>
            </a:xfrm>
            <a:custGeom>
              <a:avLst/>
              <a:gdLst/>
              <a:ahLst/>
              <a:cxnLst/>
              <a:rect r="r" b="b" t="t" l="l"/>
              <a:pathLst>
                <a:path h="1258126" w="2344074">
                  <a:moveTo>
                    <a:pt x="0" y="0"/>
                  </a:moveTo>
                  <a:lnTo>
                    <a:pt x="2344074" y="0"/>
                  </a:lnTo>
                  <a:lnTo>
                    <a:pt x="2344074" y="1258126"/>
                  </a:lnTo>
                  <a:lnTo>
                    <a:pt x="0" y="1258126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344074" cy="131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9444" y="4576691"/>
            <a:ext cx="8444556" cy="4346248"/>
          </a:xfrm>
          <a:custGeom>
            <a:avLst/>
            <a:gdLst/>
            <a:ahLst/>
            <a:cxnLst/>
            <a:rect r="r" b="b" t="t" l="l"/>
            <a:pathLst>
              <a:path h="4346248" w="8444556">
                <a:moveTo>
                  <a:pt x="0" y="0"/>
                </a:moveTo>
                <a:lnTo>
                  <a:pt x="8444556" y="0"/>
                </a:lnTo>
                <a:lnTo>
                  <a:pt x="8444556" y="4346248"/>
                </a:lnTo>
                <a:lnTo>
                  <a:pt x="0" y="4346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23290" y="4730334"/>
            <a:ext cx="7236067" cy="2989009"/>
            <a:chOff x="0" y="0"/>
            <a:chExt cx="1905795" cy="7872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05795" cy="787229"/>
            </a:xfrm>
            <a:custGeom>
              <a:avLst/>
              <a:gdLst/>
              <a:ahLst/>
              <a:cxnLst/>
              <a:rect r="r" b="b" t="t" l="l"/>
              <a:pathLst>
                <a:path h="787229" w="1905795">
                  <a:moveTo>
                    <a:pt x="0" y="0"/>
                  </a:moveTo>
                  <a:lnTo>
                    <a:pt x="1905795" y="0"/>
                  </a:lnTo>
                  <a:lnTo>
                    <a:pt x="1905795" y="787229"/>
                  </a:lnTo>
                  <a:lnTo>
                    <a:pt x="0" y="787229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05795" cy="844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822155" y="5056983"/>
            <a:ext cx="6638338" cy="2335711"/>
          </a:xfrm>
          <a:custGeom>
            <a:avLst/>
            <a:gdLst/>
            <a:ahLst/>
            <a:cxnLst/>
            <a:rect r="r" b="b" t="t" l="l"/>
            <a:pathLst>
              <a:path h="2335711" w="6638338">
                <a:moveTo>
                  <a:pt x="0" y="0"/>
                </a:moveTo>
                <a:lnTo>
                  <a:pt x="6638338" y="0"/>
                </a:lnTo>
                <a:lnTo>
                  <a:pt x="6638338" y="2335711"/>
                </a:lnTo>
                <a:lnTo>
                  <a:pt x="0" y="2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37631" y="1028700"/>
            <a:ext cx="13351168" cy="8779479"/>
            <a:chOff x="0" y="0"/>
            <a:chExt cx="3516357" cy="23122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6357" cy="2312291"/>
            </a:xfrm>
            <a:custGeom>
              <a:avLst/>
              <a:gdLst/>
              <a:ahLst/>
              <a:cxnLst/>
              <a:rect r="r" b="b" t="t" l="l"/>
              <a:pathLst>
                <a:path h="2312291" w="3516357">
                  <a:moveTo>
                    <a:pt x="0" y="0"/>
                  </a:moveTo>
                  <a:lnTo>
                    <a:pt x="3516357" y="0"/>
                  </a:lnTo>
                  <a:lnTo>
                    <a:pt x="3516357" y="2312291"/>
                  </a:lnTo>
                  <a:lnTo>
                    <a:pt x="0" y="2312291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516357" cy="2369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92798" y="1282441"/>
            <a:ext cx="12840833" cy="8271997"/>
          </a:xfrm>
          <a:custGeom>
            <a:avLst/>
            <a:gdLst/>
            <a:ahLst/>
            <a:cxnLst/>
            <a:rect r="r" b="b" t="t" l="l"/>
            <a:pathLst>
              <a:path h="8271997" w="12840833">
                <a:moveTo>
                  <a:pt x="0" y="0"/>
                </a:moveTo>
                <a:lnTo>
                  <a:pt x="12840833" y="0"/>
                </a:lnTo>
                <a:lnTo>
                  <a:pt x="12840833" y="8271997"/>
                </a:lnTo>
                <a:lnTo>
                  <a:pt x="0" y="8271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842" y="739173"/>
            <a:ext cx="4483387" cy="2089673"/>
            <a:chOff x="0" y="0"/>
            <a:chExt cx="1180810" cy="5503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0810" cy="550367"/>
            </a:xfrm>
            <a:custGeom>
              <a:avLst/>
              <a:gdLst/>
              <a:ahLst/>
              <a:cxnLst/>
              <a:rect r="r" b="b" t="t" l="l"/>
              <a:pathLst>
                <a:path h="550367" w="1180810">
                  <a:moveTo>
                    <a:pt x="0" y="0"/>
                  </a:moveTo>
                  <a:lnTo>
                    <a:pt x="1180810" y="0"/>
                  </a:lnTo>
                  <a:lnTo>
                    <a:pt x="1180810" y="550367"/>
                  </a:lnTo>
                  <a:lnTo>
                    <a:pt x="0" y="55036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80810" cy="60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2447" y="744465"/>
            <a:ext cx="4670351" cy="184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9"/>
              </a:lnSpc>
            </a:pPr>
            <a:r>
              <a:rPr lang="en-US" sz="3385" spc="311" u="sng">
                <a:solidFill>
                  <a:srgbClr val="FFFFFF"/>
                </a:solidFill>
                <a:latin typeface="ITC Benguiat Bold"/>
              </a:rPr>
              <a:t>Cosmos DB with Gremlin API account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6875" y="2695889"/>
            <a:ext cx="13609217" cy="7084521"/>
            <a:chOff x="0" y="0"/>
            <a:chExt cx="3584321" cy="18658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4320" cy="1865882"/>
            </a:xfrm>
            <a:custGeom>
              <a:avLst/>
              <a:gdLst/>
              <a:ahLst/>
              <a:cxnLst/>
              <a:rect r="r" b="b" t="t" l="l"/>
              <a:pathLst>
                <a:path h="1865882" w="3584320">
                  <a:moveTo>
                    <a:pt x="0" y="0"/>
                  </a:moveTo>
                  <a:lnTo>
                    <a:pt x="3584320" y="0"/>
                  </a:lnTo>
                  <a:lnTo>
                    <a:pt x="3584320" y="1865882"/>
                  </a:lnTo>
                  <a:lnTo>
                    <a:pt x="0" y="1865882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584321" cy="1923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17750" y="3001996"/>
            <a:ext cx="12987466" cy="6450513"/>
          </a:xfrm>
          <a:custGeom>
            <a:avLst/>
            <a:gdLst/>
            <a:ahLst/>
            <a:cxnLst/>
            <a:rect r="r" b="b" t="t" l="l"/>
            <a:pathLst>
              <a:path h="6450513" w="12987466">
                <a:moveTo>
                  <a:pt x="0" y="0"/>
                </a:moveTo>
                <a:lnTo>
                  <a:pt x="12987466" y="0"/>
                </a:lnTo>
                <a:lnTo>
                  <a:pt x="12987466" y="6450513"/>
                </a:lnTo>
                <a:lnTo>
                  <a:pt x="0" y="64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09410" y="229044"/>
            <a:ext cx="4621937" cy="1599313"/>
            <a:chOff x="0" y="0"/>
            <a:chExt cx="1217300" cy="4212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7300" cy="421218"/>
            </a:xfrm>
            <a:custGeom>
              <a:avLst/>
              <a:gdLst/>
              <a:ahLst/>
              <a:cxnLst/>
              <a:rect r="r" b="b" t="t" l="l"/>
              <a:pathLst>
                <a:path h="421218" w="1217300">
                  <a:moveTo>
                    <a:pt x="0" y="0"/>
                  </a:moveTo>
                  <a:lnTo>
                    <a:pt x="1217300" y="0"/>
                  </a:lnTo>
                  <a:lnTo>
                    <a:pt x="1217300" y="421218"/>
                  </a:lnTo>
                  <a:lnTo>
                    <a:pt x="0" y="421218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17300" cy="478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71015" y="177165"/>
            <a:ext cx="6358189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386" u="sng">
                <a:solidFill>
                  <a:srgbClr val="FFFFFF"/>
                </a:solidFill>
                <a:latin typeface="ITC Benguiat Bold"/>
              </a:rPr>
              <a:t>Graph Data </a:t>
            </a:r>
          </a:p>
          <a:p>
            <a:pPr>
              <a:lnSpc>
                <a:spcPts val="5880"/>
              </a:lnSpc>
            </a:pPr>
            <a:r>
              <a:rPr lang="en-US" sz="4200" spc="386" u="sng">
                <a:solidFill>
                  <a:srgbClr val="FFFFFF"/>
                </a:solidFill>
                <a:latin typeface="ITC Benguiat Bold"/>
              </a:rPr>
              <a:t>model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A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7" y="0"/>
            <a:ext cx="18260947" cy="10287000"/>
          </a:xfrm>
          <a:custGeom>
            <a:avLst/>
            <a:gdLst/>
            <a:ahLst/>
            <a:cxnLst/>
            <a:rect r="r" b="b" t="t" l="l"/>
            <a:pathLst>
              <a:path h="10287000" w="18260947">
                <a:moveTo>
                  <a:pt x="0" y="0"/>
                </a:moveTo>
                <a:lnTo>
                  <a:pt x="18260946" y="0"/>
                </a:lnTo>
                <a:lnTo>
                  <a:pt x="182609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1242" y="124715"/>
            <a:ext cx="6246596" cy="1257018"/>
            <a:chOff x="0" y="0"/>
            <a:chExt cx="1645194" cy="331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45194" cy="331066"/>
            </a:xfrm>
            <a:custGeom>
              <a:avLst/>
              <a:gdLst/>
              <a:ahLst/>
              <a:cxnLst/>
              <a:rect r="r" b="b" t="t" l="l"/>
              <a:pathLst>
                <a:path h="331066" w="1645194">
                  <a:moveTo>
                    <a:pt x="0" y="0"/>
                  </a:moveTo>
                  <a:lnTo>
                    <a:pt x="1645194" y="0"/>
                  </a:lnTo>
                  <a:lnTo>
                    <a:pt x="1645194" y="331066"/>
                  </a:lnTo>
                  <a:lnTo>
                    <a:pt x="0" y="331066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45194" cy="388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51461" y="1534294"/>
            <a:ext cx="13369477" cy="8588344"/>
            <a:chOff x="0" y="0"/>
            <a:chExt cx="3521179" cy="2261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1179" cy="2261951"/>
            </a:xfrm>
            <a:custGeom>
              <a:avLst/>
              <a:gdLst/>
              <a:ahLst/>
              <a:cxnLst/>
              <a:rect r="r" b="b" t="t" l="l"/>
              <a:pathLst>
                <a:path h="2261951" w="3521179">
                  <a:moveTo>
                    <a:pt x="0" y="0"/>
                  </a:moveTo>
                  <a:lnTo>
                    <a:pt x="3521179" y="0"/>
                  </a:lnTo>
                  <a:lnTo>
                    <a:pt x="3521179" y="2261951"/>
                  </a:lnTo>
                  <a:lnTo>
                    <a:pt x="0" y="2261951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521179" cy="2319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30915" y="170665"/>
            <a:ext cx="9750188" cy="105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0"/>
              </a:lnSpc>
            </a:pPr>
            <a:r>
              <a:rPr lang="en-US" sz="2879" spc="264" u="sng">
                <a:solidFill>
                  <a:srgbClr val="FFFFFF"/>
                </a:solidFill>
                <a:latin typeface="ITC Benguiat Bold"/>
              </a:rPr>
              <a:t>Temperature and </a:t>
            </a:r>
          </a:p>
          <a:p>
            <a:pPr algn="just">
              <a:lnSpc>
                <a:spcPts val="4030"/>
              </a:lnSpc>
              <a:spcBef>
                <a:spcPct val="0"/>
              </a:spcBef>
            </a:pPr>
            <a:r>
              <a:rPr lang="en-US" sz="2879" spc="264" u="sng">
                <a:solidFill>
                  <a:srgbClr val="FFFFFF"/>
                </a:solidFill>
                <a:latin typeface="ITC Benguiat Bold"/>
              </a:rPr>
              <a:t>Weather by Rainfall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296791" y="1789411"/>
            <a:ext cx="12635228" cy="8109925"/>
          </a:xfrm>
          <a:custGeom>
            <a:avLst/>
            <a:gdLst/>
            <a:ahLst/>
            <a:cxnLst/>
            <a:rect r="r" b="b" t="t" l="l"/>
            <a:pathLst>
              <a:path h="8109925" w="12635228">
                <a:moveTo>
                  <a:pt x="0" y="0"/>
                </a:moveTo>
                <a:lnTo>
                  <a:pt x="12635228" y="0"/>
                </a:lnTo>
                <a:lnTo>
                  <a:pt x="12635228" y="8109925"/>
                </a:lnTo>
                <a:lnTo>
                  <a:pt x="0" y="810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0" r="0" b="-30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6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35978" cy="10287000"/>
            <a:chOff x="0" y="0"/>
            <a:chExt cx="18530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30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53097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66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0991" y="875665"/>
            <a:ext cx="6229061" cy="8758140"/>
          </a:xfrm>
          <a:custGeom>
            <a:avLst/>
            <a:gdLst/>
            <a:ahLst/>
            <a:cxnLst/>
            <a:rect r="r" b="b" t="t" l="l"/>
            <a:pathLst>
              <a:path h="8758140" w="6229061">
                <a:moveTo>
                  <a:pt x="0" y="0"/>
                </a:moveTo>
                <a:lnTo>
                  <a:pt x="6229061" y="0"/>
                </a:lnTo>
                <a:lnTo>
                  <a:pt x="6229061" y="8758140"/>
                </a:lnTo>
                <a:lnTo>
                  <a:pt x="0" y="87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42" t="-7081" r="0" b="-70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08028" y="3020973"/>
            <a:ext cx="64598" cy="22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328" spc="122">
                <a:solidFill>
                  <a:srgbClr val="000000"/>
                </a:solidFill>
                <a:latin typeface="Roboto Bold"/>
              </a:rPr>
              <a:t>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50988" y="124654"/>
            <a:ext cx="3629893" cy="622187"/>
            <a:chOff x="0" y="0"/>
            <a:chExt cx="956021" cy="1638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6021" cy="163868"/>
            </a:xfrm>
            <a:custGeom>
              <a:avLst/>
              <a:gdLst/>
              <a:ahLst/>
              <a:cxnLst/>
              <a:rect r="r" b="b" t="t" l="l"/>
              <a:pathLst>
                <a:path h="163868" w="956021">
                  <a:moveTo>
                    <a:pt x="0" y="0"/>
                  </a:moveTo>
                  <a:lnTo>
                    <a:pt x="956021" y="0"/>
                  </a:lnTo>
                  <a:lnTo>
                    <a:pt x="956021" y="163868"/>
                  </a:lnTo>
                  <a:lnTo>
                    <a:pt x="0" y="163868"/>
                  </a:lnTo>
                  <a:close/>
                </a:path>
              </a:pathLst>
            </a:custGeom>
            <a:solidFill>
              <a:srgbClr val="79B5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56021" cy="221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446849" y="215378"/>
            <a:ext cx="5252500" cy="531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2"/>
              </a:lnSpc>
            </a:pPr>
            <a:r>
              <a:rPr lang="en-US" sz="3287" u="sng">
                <a:solidFill>
                  <a:srgbClr val="FFFFFF"/>
                </a:solidFill>
                <a:latin typeface="ITC Benguiat Bold"/>
              </a:rPr>
              <a:t>Objectives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250988" y="1225056"/>
            <a:ext cx="11037012" cy="1425345"/>
            <a:chOff x="0" y="0"/>
            <a:chExt cx="2906867" cy="37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06867" cy="375400"/>
            </a:xfrm>
            <a:custGeom>
              <a:avLst/>
              <a:gdLst/>
              <a:ahLst/>
              <a:cxnLst/>
              <a:rect r="r" b="b" t="t" l="l"/>
              <a:pathLst>
                <a:path h="375400" w="2906867">
                  <a:moveTo>
                    <a:pt x="0" y="0"/>
                  </a:moveTo>
                  <a:lnTo>
                    <a:pt x="2906867" y="0"/>
                  </a:lnTo>
                  <a:lnTo>
                    <a:pt x="2906867" y="375400"/>
                  </a:lnTo>
                  <a:lnTo>
                    <a:pt x="0" y="375400"/>
                  </a:lnTo>
                  <a:close/>
                </a:path>
              </a:pathLst>
            </a:custGeom>
            <a:solidFill>
              <a:srgbClr val="5C890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906867" cy="432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321133" y="1255809"/>
            <a:ext cx="10896723" cy="128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7"/>
              </a:lnSpc>
              <a:spcBef>
                <a:spcPct val="0"/>
              </a:spcBef>
            </a:pPr>
            <a:r>
              <a:rPr lang="en-US" sz="1805" spc="166">
                <a:solidFill>
                  <a:srgbClr val="FFFFFF"/>
                </a:solidFill>
                <a:latin typeface="ITC Benguiat Bold"/>
              </a:rPr>
              <a:t>Develop an IoT application for real-time tracking and monitoring </a:t>
            </a:r>
          </a:p>
          <a:p>
            <a:pPr algn="just">
              <a:lnSpc>
                <a:spcPts val="2527"/>
              </a:lnSpc>
              <a:spcBef>
                <a:spcPct val="0"/>
              </a:spcBef>
            </a:pPr>
            <a:r>
              <a:rPr lang="en-US" sz="1805" spc="166">
                <a:solidFill>
                  <a:srgbClr val="FFFFFF"/>
                </a:solidFill>
                <a:latin typeface="ITC Benguiat Bold"/>
              </a:rPr>
              <a:t>of environmental conditions in a garden using manipulated data in the form of sensor &amp; weather api data, leveraging the capabilities of Azure cloud platform.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50988" y="3148686"/>
            <a:ext cx="3629893" cy="576279"/>
            <a:chOff x="0" y="0"/>
            <a:chExt cx="956021" cy="1517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6021" cy="151777"/>
            </a:xfrm>
            <a:custGeom>
              <a:avLst/>
              <a:gdLst/>
              <a:ahLst/>
              <a:cxnLst/>
              <a:rect r="r" b="b" t="t" l="l"/>
              <a:pathLst>
                <a:path h="151777" w="956021">
                  <a:moveTo>
                    <a:pt x="0" y="0"/>
                  </a:moveTo>
                  <a:lnTo>
                    <a:pt x="956021" y="0"/>
                  </a:lnTo>
                  <a:lnTo>
                    <a:pt x="956021" y="151777"/>
                  </a:lnTo>
                  <a:lnTo>
                    <a:pt x="0" y="151777"/>
                  </a:lnTo>
                  <a:close/>
                </a:path>
              </a:pathLst>
            </a:custGeom>
            <a:solidFill>
              <a:srgbClr val="79B50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56021" cy="208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390697" y="3120445"/>
            <a:ext cx="10757595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294" u="sng">
                <a:solidFill>
                  <a:srgbClr val="FFFFFF"/>
                </a:solidFill>
                <a:latin typeface="ITC Benguiat Bold"/>
              </a:rPr>
              <a:t>Key Features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250988" y="3924990"/>
            <a:ext cx="10896723" cy="5706622"/>
            <a:chOff x="0" y="0"/>
            <a:chExt cx="2869919" cy="15029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69919" cy="1502979"/>
            </a:xfrm>
            <a:custGeom>
              <a:avLst/>
              <a:gdLst/>
              <a:ahLst/>
              <a:cxnLst/>
              <a:rect r="r" b="b" t="t" l="l"/>
              <a:pathLst>
                <a:path h="1502979" w="2869919">
                  <a:moveTo>
                    <a:pt x="0" y="0"/>
                  </a:moveTo>
                  <a:lnTo>
                    <a:pt x="2869919" y="0"/>
                  </a:lnTo>
                  <a:lnTo>
                    <a:pt x="2869919" y="1502979"/>
                  </a:lnTo>
                  <a:lnTo>
                    <a:pt x="0" y="1502979"/>
                  </a:lnTo>
                  <a:close/>
                </a:path>
              </a:pathLst>
            </a:custGeom>
            <a:solidFill>
              <a:srgbClr val="5C890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869919" cy="1560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391277" y="3628824"/>
            <a:ext cx="10896723" cy="619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193" u="sng">
                <a:solidFill>
                  <a:srgbClr val="FFFFFF"/>
                </a:solidFill>
                <a:latin typeface="ITC Benguiat Bold"/>
              </a:rPr>
              <a:t>Data Collection: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193">
                <a:solidFill>
                  <a:srgbClr val="FFFFFF"/>
                </a:solidFill>
                <a:latin typeface="ITC Benguiat Bold"/>
              </a:rPr>
              <a:t>Integrate soil moisture sensors, weather stations for comprehensive data collection.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193" u="sng">
                <a:solidFill>
                  <a:srgbClr val="FFFFFF"/>
                </a:solidFill>
                <a:latin typeface="ITC Benguiat Bold"/>
              </a:rPr>
              <a:t>Insights and Decision-Making: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193">
                <a:solidFill>
                  <a:srgbClr val="FFFFFF"/>
                </a:solidFill>
                <a:latin typeface="ITC Benguiat Bold"/>
              </a:rPr>
              <a:t>Utilize PowerBI for data visualizations.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193">
                <a:solidFill>
                  <a:srgbClr val="FFFFFF"/>
                </a:solidFill>
                <a:latin typeface="ITC Benguiat Bold"/>
              </a:rPr>
              <a:t>Extract valuable insights to enhance decision-making regarding optimal environmental conditions.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193" u="sng">
                <a:solidFill>
                  <a:srgbClr val="FFFFFF"/>
                </a:solidFill>
                <a:latin typeface="ITC Benguiat Bold"/>
              </a:rPr>
              <a:t>Automation and Efficiency: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193">
                <a:solidFill>
                  <a:srgbClr val="FFFFFF"/>
                </a:solidFill>
                <a:latin typeface="ITC Benguiat Bold"/>
              </a:rPr>
              <a:t>Streamline monitoring processes by automating data collection and analysis tasks.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193">
                <a:solidFill>
                  <a:srgbClr val="FFFFFF"/>
                </a:solidFill>
                <a:latin typeface="ITC Benguiat Bold"/>
              </a:rPr>
              <a:t> 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193">
                <a:solidFill>
                  <a:srgbClr val="FFFFFF"/>
                </a:solidFill>
                <a:latin typeface="ITC Benguiat Bold"/>
              </a:rPr>
              <a:t>Creating a Streamlit Dashboard for end - user application, data monitoring and tracking</a:t>
            </a:r>
          </a:p>
          <a:p>
            <a:pPr>
              <a:lnSpc>
                <a:spcPts val="1696"/>
              </a:lnSpc>
              <a:spcBef>
                <a:spcPct val="0"/>
              </a:spcBef>
            </a:pPr>
            <a:r>
              <a:rPr lang="en-US" sz="1211" spc="111">
                <a:solidFill>
                  <a:srgbClr val="000000"/>
                </a:solidFill>
                <a:latin typeface="Arial Bold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1534" y="124715"/>
            <a:ext cx="6246596" cy="1257018"/>
            <a:chOff x="0" y="0"/>
            <a:chExt cx="1645194" cy="3310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5194" cy="331066"/>
            </a:xfrm>
            <a:custGeom>
              <a:avLst/>
              <a:gdLst/>
              <a:ahLst/>
              <a:cxnLst/>
              <a:rect r="r" b="b" t="t" l="l"/>
              <a:pathLst>
                <a:path h="331066" w="1645194">
                  <a:moveTo>
                    <a:pt x="0" y="0"/>
                  </a:moveTo>
                  <a:lnTo>
                    <a:pt x="1645194" y="0"/>
                  </a:lnTo>
                  <a:lnTo>
                    <a:pt x="1645194" y="331066"/>
                  </a:lnTo>
                  <a:lnTo>
                    <a:pt x="0" y="331066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45194" cy="388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35891" y="126786"/>
            <a:ext cx="10366231" cy="11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5"/>
              </a:lnSpc>
            </a:pPr>
            <a:r>
              <a:rPr lang="en-US" sz="3061" spc="281" u="sng">
                <a:solidFill>
                  <a:srgbClr val="FFFFFF"/>
                </a:solidFill>
                <a:latin typeface="ITC Benguiat Bold"/>
              </a:rPr>
              <a:t>Soil Reading </a:t>
            </a:r>
          </a:p>
          <a:p>
            <a:pPr algn="just">
              <a:lnSpc>
                <a:spcPts val="4285"/>
              </a:lnSpc>
              <a:spcBef>
                <a:spcPct val="0"/>
              </a:spcBef>
            </a:pPr>
            <a:r>
              <a:rPr lang="en-US" sz="3061" spc="281" u="sng">
                <a:solidFill>
                  <a:srgbClr val="FFFFFF"/>
                </a:solidFill>
                <a:latin typeface="ITC Benguiat Bold"/>
              </a:rPr>
              <a:t>at different locations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97625" y="1546094"/>
            <a:ext cx="13369477" cy="8588344"/>
            <a:chOff x="0" y="0"/>
            <a:chExt cx="3521179" cy="2261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1179" cy="2261951"/>
            </a:xfrm>
            <a:custGeom>
              <a:avLst/>
              <a:gdLst/>
              <a:ahLst/>
              <a:cxnLst/>
              <a:rect r="r" b="b" t="t" l="l"/>
              <a:pathLst>
                <a:path h="2261951" w="3521179">
                  <a:moveTo>
                    <a:pt x="0" y="0"/>
                  </a:moveTo>
                  <a:lnTo>
                    <a:pt x="3521179" y="0"/>
                  </a:lnTo>
                  <a:lnTo>
                    <a:pt x="3521179" y="2261951"/>
                  </a:lnTo>
                  <a:lnTo>
                    <a:pt x="0" y="2261951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521179" cy="2319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83442" y="1778715"/>
            <a:ext cx="12597843" cy="8123103"/>
          </a:xfrm>
          <a:custGeom>
            <a:avLst/>
            <a:gdLst/>
            <a:ahLst/>
            <a:cxnLst/>
            <a:rect r="r" b="b" t="t" l="l"/>
            <a:pathLst>
              <a:path h="8123103" w="12597843">
                <a:moveTo>
                  <a:pt x="0" y="0"/>
                </a:moveTo>
                <a:lnTo>
                  <a:pt x="12597843" y="0"/>
                </a:lnTo>
                <a:lnTo>
                  <a:pt x="12597843" y="8123103"/>
                </a:lnTo>
                <a:lnTo>
                  <a:pt x="0" y="812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" t="-975" r="0" b="-975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5135" y="272274"/>
            <a:ext cx="5899667" cy="1578235"/>
            <a:chOff x="0" y="0"/>
            <a:chExt cx="1553822" cy="415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3822" cy="415667"/>
            </a:xfrm>
            <a:custGeom>
              <a:avLst/>
              <a:gdLst/>
              <a:ahLst/>
              <a:cxnLst/>
              <a:rect r="r" b="b" t="t" l="l"/>
              <a:pathLst>
                <a:path h="415667" w="1553822">
                  <a:moveTo>
                    <a:pt x="0" y="0"/>
                  </a:moveTo>
                  <a:lnTo>
                    <a:pt x="1553822" y="0"/>
                  </a:lnTo>
                  <a:lnTo>
                    <a:pt x="1553822" y="415667"/>
                  </a:lnTo>
                  <a:lnTo>
                    <a:pt x="0" y="41566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53822" cy="472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0933" y="242227"/>
            <a:ext cx="13510757" cy="154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7"/>
              </a:lnSpc>
            </a:pPr>
            <a:r>
              <a:rPr lang="en-US" sz="4205" spc="386" u="sng">
                <a:solidFill>
                  <a:srgbClr val="FFFFFF"/>
                </a:solidFill>
                <a:latin typeface="ITC Benguiat Bold"/>
              </a:rPr>
              <a:t>Moisture at </a:t>
            </a:r>
          </a:p>
          <a:p>
            <a:pPr algn="just">
              <a:lnSpc>
                <a:spcPts val="5887"/>
              </a:lnSpc>
              <a:spcBef>
                <a:spcPct val="0"/>
              </a:spcBef>
            </a:pPr>
            <a:r>
              <a:rPr lang="en-US" sz="4205" spc="386" u="sng">
                <a:solidFill>
                  <a:srgbClr val="FFFFFF"/>
                </a:solidFill>
                <a:latin typeface="ITC Benguiat Bold"/>
              </a:rPr>
              <a:t>different times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885215" y="2122941"/>
            <a:ext cx="11255407" cy="8065275"/>
            <a:chOff x="0" y="0"/>
            <a:chExt cx="2964387" cy="2124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64387" cy="2124188"/>
            </a:xfrm>
            <a:custGeom>
              <a:avLst/>
              <a:gdLst/>
              <a:ahLst/>
              <a:cxnLst/>
              <a:rect r="r" b="b" t="t" l="l"/>
              <a:pathLst>
                <a:path h="2124188" w="2964387">
                  <a:moveTo>
                    <a:pt x="0" y="0"/>
                  </a:moveTo>
                  <a:lnTo>
                    <a:pt x="2964387" y="0"/>
                  </a:lnTo>
                  <a:lnTo>
                    <a:pt x="2964387" y="2124188"/>
                  </a:lnTo>
                  <a:lnTo>
                    <a:pt x="0" y="2124188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964387" cy="2181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58529" y="2359668"/>
            <a:ext cx="10697418" cy="7608448"/>
          </a:xfrm>
          <a:custGeom>
            <a:avLst/>
            <a:gdLst/>
            <a:ahLst/>
            <a:cxnLst/>
            <a:rect r="r" b="b" t="t" l="l"/>
            <a:pathLst>
              <a:path h="7608448" w="10697418">
                <a:moveTo>
                  <a:pt x="0" y="0"/>
                </a:moveTo>
                <a:lnTo>
                  <a:pt x="10697418" y="0"/>
                </a:lnTo>
                <a:lnTo>
                  <a:pt x="10697418" y="7608449"/>
                </a:lnTo>
                <a:lnTo>
                  <a:pt x="0" y="7608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47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3069" y="239582"/>
            <a:ext cx="5333009" cy="1425673"/>
            <a:chOff x="0" y="0"/>
            <a:chExt cx="1404578" cy="375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4579" cy="375486"/>
            </a:xfrm>
            <a:custGeom>
              <a:avLst/>
              <a:gdLst/>
              <a:ahLst/>
              <a:cxnLst/>
              <a:rect r="r" b="b" t="t" l="l"/>
              <a:pathLst>
                <a:path h="375486" w="1404579">
                  <a:moveTo>
                    <a:pt x="0" y="0"/>
                  </a:moveTo>
                  <a:lnTo>
                    <a:pt x="1404579" y="0"/>
                  </a:lnTo>
                  <a:lnTo>
                    <a:pt x="1404579" y="375486"/>
                  </a:lnTo>
                  <a:lnTo>
                    <a:pt x="0" y="375486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04578" cy="43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0399" y="196215"/>
            <a:ext cx="12274699" cy="139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8"/>
              </a:lnSpc>
            </a:pPr>
            <a:r>
              <a:rPr lang="en-US" sz="3820" spc="351" u="sng">
                <a:solidFill>
                  <a:srgbClr val="FFFFFF"/>
                </a:solidFill>
                <a:latin typeface="ITC Benguiat Bold"/>
              </a:rPr>
              <a:t>Rainfall on</a:t>
            </a:r>
          </a:p>
          <a:p>
            <a:pPr>
              <a:lnSpc>
                <a:spcPts val="5348"/>
              </a:lnSpc>
              <a:spcBef>
                <a:spcPct val="0"/>
              </a:spcBef>
            </a:pPr>
            <a:r>
              <a:rPr lang="en-US" sz="3820" spc="351" u="sng">
                <a:solidFill>
                  <a:srgbClr val="FFFFFF"/>
                </a:solidFill>
                <a:latin typeface="ITC Benguiat Bold"/>
              </a:rPr>
              <a:t>various Date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076269" y="2057557"/>
            <a:ext cx="13609217" cy="7978097"/>
            <a:chOff x="0" y="0"/>
            <a:chExt cx="3584321" cy="21012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84320" cy="2101227"/>
            </a:xfrm>
            <a:custGeom>
              <a:avLst/>
              <a:gdLst/>
              <a:ahLst/>
              <a:cxnLst/>
              <a:rect r="r" b="b" t="t" l="l"/>
              <a:pathLst>
                <a:path h="2101227" w="3584320">
                  <a:moveTo>
                    <a:pt x="0" y="0"/>
                  </a:moveTo>
                  <a:lnTo>
                    <a:pt x="3584320" y="0"/>
                  </a:lnTo>
                  <a:lnTo>
                    <a:pt x="3584320" y="2101227"/>
                  </a:lnTo>
                  <a:lnTo>
                    <a:pt x="0" y="210122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584321" cy="215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394220" y="2452453"/>
            <a:ext cx="12973316" cy="7188305"/>
          </a:xfrm>
          <a:custGeom>
            <a:avLst/>
            <a:gdLst/>
            <a:ahLst/>
            <a:cxnLst/>
            <a:rect r="r" b="b" t="t" l="l"/>
            <a:pathLst>
              <a:path h="7188305" w="12973316">
                <a:moveTo>
                  <a:pt x="0" y="0"/>
                </a:moveTo>
                <a:lnTo>
                  <a:pt x="12973315" y="0"/>
                </a:lnTo>
                <a:lnTo>
                  <a:pt x="12973315" y="7188305"/>
                </a:lnTo>
                <a:lnTo>
                  <a:pt x="0" y="718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6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37145" cy="10287000"/>
            <a:chOff x="0" y="0"/>
            <a:chExt cx="1111619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53" t="19853" r="1253" b="0"/>
            <a:stretch>
              <a:fillRect/>
            </a:stretch>
          </p:blipFill>
          <p:spPr>
            <a:xfrm flipH="false" flipV="false">
              <a:off x="0" y="0"/>
              <a:ext cx="1111619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9711018" y="4076044"/>
            <a:ext cx="831315" cy="574309"/>
          </a:xfrm>
          <a:custGeom>
            <a:avLst/>
            <a:gdLst/>
            <a:ahLst/>
            <a:cxnLst/>
            <a:rect r="r" b="b" t="t" l="l"/>
            <a:pathLst>
              <a:path h="574309" w="831315">
                <a:moveTo>
                  <a:pt x="0" y="0"/>
                </a:moveTo>
                <a:lnTo>
                  <a:pt x="831315" y="0"/>
                </a:lnTo>
                <a:lnTo>
                  <a:pt x="831315" y="574309"/>
                </a:lnTo>
                <a:lnTo>
                  <a:pt x="0" y="574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72893" y="8199412"/>
            <a:ext cx="921436" cy="921436"/>
          </a:xfrm>
          <a:custGeom>
            <a:avLst/>
            <a:gdLst/>
            <a:ahLst/>
            <a:cxnLst/>
            <a:rect r="r" b="b" t="t" l="l"/>
            <a:pathLst>
              <a:path h="921436" w="921436">
                <a:moveTo>
                  <a:pt x="0" y="0"/>
                </a:moveTo>
                <a:lnTo>
                  <a:pt x="921436" y="0"/>
                </a:lnTo>
                <a:lnTo>
                  <a:pt x="921436" y="921436"/>
                </a:lnTo>
                <a:lnTo>
                  <a:pt x="0" y="921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1090" r="0" b="0"/>
          <a:stretch>
            <a:fillRect/>
          </a:stretch>
        </p:blipFill>
        <p:spPr>
          <a:xfrm flipH="false" flipV="false" rot="0">
            <a:off x="895295" y="518410"/>
            <a:ext cx="16573610" cy="9250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35978" cy="10287000"/>
            <a:chOff x="0" y="0"/>
            <a:chExt cx="18530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30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53097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66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8342" y="768336"/>
            <a:ext cx="6223504" cy="8750328"/>
          </a:xfrm>
          <a:custGeom>
            <a:avLst/>
            <a:gdLst/>
            <a:ahLst/>
            <a:cxnLst/>
            <a:rect r="r" b="b" t="t" l="l"/>
            <a:pathLst>
              <a:path h="8750328" w="6223504">
                <a:moveTo>
                  <a:pt x="0" y="0"/>
                </a:moveTo>
                <a:lnTo>
                  <a:pt x="6223504" y="0"/>
                </a:lnTo>
                <a:lnTo>
                  <a:pt x="6223504" y="8750328"/>
                </a:lnTo>
                <a:lnTo>
                  <a:pt x="0" y="875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42" t="-7081" r="0" b="-70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08028" y="3020973"/>
            <a:ext cx="64598" cy="22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0"/>
              </a:lnSpc>
              <a:spcBef>
                <a:spcPct val="0"/>
              </a:spcBef>
            </a:pPr>
            <a:r>
              <a:rPr lang="en-US" sz="1328" spc="122">
                <a:solidFill>
                  <a:srgbClr val="000000"/>
                </a:solidFill>
                <a:latin typeface="Roboto Bold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95280" y="1454149"/>
            <a:ext cx="10984111" cy="780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 spc="367">
                <a:solidFill>
                  <a:srgbClr val="000000"/>
                </a:solidFill>
                <a:latin typeface="ITC Benguiat Bold"/>
              </a:rPr>
              <a:t>Test with a large dataset of soil </a:t>
            </a:r>
          </a:p>
          <a:p>
            <a:pPr algn="just">
              <a:lnSpc>
                <a:spcPts val="5599"/>
              </a:lnSpc>
            </a:pPr>
            <a:r>
              <a:rPr lang="en-US" sz="3999" spc="367">
                <a:solidFill>
                  <a:srgbClr val="000000"/>
                </a:solidFill>
                <a:latin typeface="ITC Benguiat Bold"/>
              </a:rPr>
              <a:t>     sensor &amp; weather api data</a:t>
            </a:r>
          </a:p>
          <a:p>
            <a:pPr algn="just">
              <a:lnSpc>
                <a:spcPts val="5599"/>
              </a:lnSpc>
            </a:pP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 spc="367">
                <a:solidFill>
                  <a:srgbClr val="000000"/>
                </a:solidFill>
                <a:latin typeface="ITC Benguiat Bold"/>
              </a:rPr>
              <a:t>Create Audit tables to </a:t>
            </a:r>
          </a:p>
          <a:p>
            <a:pPr algn="just">
              <a:lnSpc>
                <a:spcPts val="5599"/>
              </a:lnSpc>
            </a:pPr>
            <a:r>
              <a:rPr lang="en-US" sz="3999" spc="367">
                <a:solidFill>
                  <a:srgbClr val="000000"/>
                </a:solidFill>
                <a:latin typeface="ITC Benguiat Bold"/>
              </a:rPr>
              <a:t>     </a:t>
            </a:r>
            <a:r>
              <a:rPr lang="en-US" sz="3999" spc="367">
                <a:solidFill>
                  <a:srgbClr val="000000"/>
                </a:solidFill>
                <a:latin typeface="ITC Benguiat Bold"/>
              </a:rPr>
              <a:t>track changes in data </a:t>
            </a:r>
          </a:p>
          <a:p>
            <a:pPr algn="just">
              <a:lnSpc>
                <a:spcPts val="5599"/>
              </a:lnSpc>
            </a:pP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 spc="367">
                <a:solidFill>
                  <a:srgbClr val="000000"/>
                </a:solidFill>
                <a:latin typeface="ITC Benguiat Bold"/>
              </a:rPr>
              <a:t>Completely automate process </a:t>
            </a:r>
          </a:p>
          <a:p>
            <a:pPr algn="just">
              <a:lnSpc>
                <a:spcPts val="5599"/>
              </a:lnSpc>
            </a:pPr>
            <a:r>
              <a:rPr lang="en-US" sz="3999" spc="367">
                <a:solidFill>
                  <a:srgbClr val="000000"/>
                </a:solidFill>
                <a:latin typeface="ITC Benguiat Bold"/>
              </a:rPr>
              <a:t>     </a:t>
            </a:r>
            <a:r>
              <a:rPr lang="en-US" sz="3999" spc="367">
                <a:solidFill>
                  <a:srgbClr val="000000"/>
                </a:solidFill>
                <a:latin typeface="ITC Benguiat Bold"/>
              </a:rPr>
              <a:t>remove manual interventions </a:t>
            </a:r>
          </a:p>
          <a:p>
            <a:pPr algn="just">
              <a:lnSpc>
                <a:spcPts val="5599"/>
              </a:lnSpc>
            </a:pPr>
          </a:p>
          <a:p>
            <a:pPr algn="just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 spc="367">
                <a:solidFill>
                  <a:srgbClr val="000000"/>
                </a:solidFill>
                <a:latin typeface="ITC Benguiat Bold"/>
              </a:rPr>
              <a:t>More features for the end-user </a:t>
            </a:r>
          </a:p>
          <a:p>
            <a:pPr algn="just">
              <a:lnSpc>
                <a:spcPts val="5599"/>
              </a:lnSpc>
            </a:pPr>
            <a:r>
              <a:rPr lang="en-US" sz="3999" spc="367">
                <a:solidFill>
                  <a:srgbClr val="000000"/>
                </a:solidFill>
                <a:latin typeface="ITC Benguiat Bold"/>
              </a:rPr>
              <a:t>    </a:t>
            </a:r>
            <a:r>
              <a:rPr lang="en-US" sz="3999" spc="367">
                <a:solidFill>
                  <a:srgbClr val="000000"/>
                </a:solidFill>
                <a:latin typeface="ITC Benguiat Bold"/>
              </a:rPr>
              <a:t>dashboard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27321" y="213112"/>
            <a:ext cx="5812489" cy="967988"/>
            <a:chOff x="0" y="0"/>
            <a:chExt cx="1530861" cy="254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0861" cy="254943"/>
            </a:xfrm>
            <a:custGeom>
              <a:avLst/>
              <a:gdLst/>
              <a:ahLst/>
              <a:cxnLst/>
              <a:rect r="r" b="b" t="t" l="l"/>
              <a:pathLst>
                <a:path h="254943" w="1530861">
                  <a:moveTo>
                    <a:pt x="0" y="0"/>
                  </a:moveTo>
                  <a:lnTo>
                    <a:pt x="1530861" y="0"/>
                  </a:lnTo>
                  <a:lnTo>
                    <a:pt x="1530861" y="254943"/>
                  </a:lnTo>
                  <a:lnTo>
                    <a:pt x="0" y="254943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30861" cy="312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543677" y="292733"/>
            <a:ext cx="5112211" cy="75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3"/>
              </a:lnSpc>
            </a:pPr>
            <a:r>
              <a:rPr lang="en-US" sz="4600" u="sng">
                <a:solidFill>
                  <a:srgbClr val="FFFFFF"/>
                </a:solidFill>
                <a:latin typeface="ITC Benguiat Bold"/>
              </a:rPr>
              <a:t>Future Scope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606174" y="-1791415"/>
            <a:ext cx="13888879" cy="13888879"/>
            <a:chOff x="0" y="0"/>
            <a:chExt cx="6355080" cy="6355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647773" y="-1778509"/>
            <a:ext cx="13888879" cy="1388887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6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90321" y="787361"/>
            <a:ext cx="11497679" cy="4141177"/>
            <a:chOff x="0" y="0"/>
            <a:chExt cx="3028195" cy="10906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28195" cy="1090680"/>
            </a:xfrm>
            <a:custGeom>
              <a:avLst/>
              <a:gdLst/>
              <a:ahLst/>
              <a:cxnLst/>
              <a:rect r="r" b="b" t="t" l="l"/>
              <a:pathLst>
                <a:path h="1090680" w="3028195">
                  <a:moveTo>
                    <a:pt x="0" y="0"/>
                  </a:moveTo>
                  <a:lnTo>
                    <a:pt x="3028195" y="0"/>
                  </a:lnTo>
                  <a:lnTo>
                    <a:pt x="3028195" y="1090680"/>
                  </a:lnTo>
                  <a:lnTo>
                    <a:pt x="0" y="1090680"/>
                  </a:lnTo>
                  <a:close/>
                </a:path>
              </a:pathLst>
            </a:custGeom>
            <a:solidFill>
              <a:srgbClr val="008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028195" cy="1147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7553104" y="806411"/>
            <a:ext cx="1072336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7637601" y="4909488"/>
            <a:ext cx="1072336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-381710" y="-44861"/>
            <a:ext cx="10331861" cy="103318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000">
                <a:alpha val="9568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2109" y="1208942"/>
            <a:ext cx="7869115" cy="786911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B507">
                <a:alpha val="4078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97331" y="1802566"/>
            <a:ext cx="6681869" cy="6681869"/>
            <a:chOff x="0" y="0"/>
            <a:chExt cx="6355080" cy="63550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497604" y="5973681"/>
            <a:ext cx="3104390" cy="3104377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28" r="0" b="-16628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569163" y="4048436"/>
            <a:ext cx="5538204" cy="110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3"/>
              </a:lnSpc>
            </a:pPr>
            <a:r>
              <a:rPr lang="en-US" sz="5852" spc="538" u="sng">
                <a:solidFill>
                  <a:srgbClr val="FFFFFF"/>
                </a:solidFill>
                <a:latin typeface="ITC Benguiat Bold"/>
              </a:rPr>
              <a:t>THANK YOU!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62109" y="6046604"/>
            <a:ext cx="3030953" cy="3087769"/>
            <a:chOff x="0" y="0"/>
            <a:chExt cx="6350000" cy="64690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469032"/>
            </a:xfrm>
            <a:custGeom>
              <a:avLst/>
              <a:gdLst/>
              <a:ahLst/>
              <a:cxnLst/>
              <a:rect r="r" b="b" t="t" l="l"/>
              <a:pathLst>
                <a:path h="6469032" w="6350000">
                  <a:moveTo>
                    <a:pt x="6350000" y="3234555"/>
                  </a:moveTo>
                  <a:cubicBezTo>
                    <a:pt x="6350000" y="5020856"/>
                    <a:pt x="4928476" y="6469032"/>
                    <a:pt x="3175000" y="6469032"/>
                  </a:cubicBezTo>
                  <a:cubicBezTo>
                    <a:pt x="1421498" y="6469032"/>
                    <a:pt x="0" y="5020856"/>
                    <a:pt x="0" y="3234555"/>
                  </a:cubicBezTo>
                  <a:cubicBezTo>
                    <a:pt x="0" y="1448163"/>
                    <a:pt x="1421498" y="0"/>
                    <a:pt x="3175000" y="0"/>
                  </a:cubicBezTo>
                  <a:cubicBezTo>
                    <a:pt x="4928502" y="0"/>
                    <a:pt x="6350000" y="1448163"/>
                    <a:pt x="6350000" y="3234555"/>
                  </a:cubicBezTo>
                  <a:close/>
                </a:path>
              </a:pathLst>
            </a:custGeom>
            <a:blipFill>
              <a:blip r:embed="rId4"/>
              <a:stretch>
                <a:fillRect l="0" t="-13313" r="0" b="-13313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476752" y="5973681"/>
            <a:ext cx="2998881" cy="2998869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57023" r="0" b="-57023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4046700" y="6073711"/>
            <a:ext cx="2960643" cy="2960631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5260" r="0" b="-526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039720" y="5973681"/>
            <a:ext cx="2998881" cy="2998869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16666" r="0" b="-16666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384638" y="5973681"/>
            <a:ext cx="3152462" cy="3152462"/>
            <a:chOff x="0" y="0"/>
            <a:chExt cx="6355080" cy="63550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3946675" y="5973681"/>
            <a:ext cx="3160692" cy="3160692"/>
            <a:chOff x="0" y="0"/>
            <a:chExt cx="6355080" cy="63550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4476752" y="5917366"/>
            <a:ext cx="3055184" cy="3055184"/>
            <a:chOff x="0" y="0"/>
            <a:chExt cx="6355080" cy="635508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1011568" y="5917366"/>
            <a:ext cx="3055184" cy="3055184"/>
            <a:chOff x="0" y="0"/>
            <a:chExt cx="6355080" cy="635508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10067854" y="1369827"/>
            <a:ext cx="12044431" cy="285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94">
                <a:solidFill>
                  <a:srgbClr val="FFFFFF"/>
                </a:solidFill>
                <a:latin typeface="ITC Benguiat Bold"/>
              </a:rPr>
              <a:t>Ankita Patil</a:t>
            </a:r>
          </a:p>
          <a:p>
            <a:pPr>
              <a:lnSpc>
                <a:spcPts val="4480"/>
              </a:lnSpc>
            </a:pPr>
            <a:r>
              <a:rPr lang="en-US" sz="3200" spc="294">
                <a:solidFill>
                  <a:srgbClr val="FFFFFF"/>
                </a:solidFill>
                <a:latin typeface="ITC Benguiat Bold"/>
              </a:rPr>
              <a:t>Keshni Mulrajani</a:t>
            </a:r>
          </a:p>
          <a:p>
            <a:pPr>
              <a:lnSpc>
                <a:spcPts val="4480"/>
              </a:lnSpc>
            </a:pPr>
            <a:r>
              <a:rPr lang="en-US" sz="3200" spc="294">
                <a:solidFill>
                  <a:srgbClr val="FFFFFF"/>
                </a:solidFill>
                <a:latin typeface="ITC Benguiat Bold"/>
              </a:rPr>
              <a:t>Shalom Daniel</a:t>
            </a:r>
          </a:p>
          <a:p>
            <a:pPr>
              <a:lnSpc>
                <a:spcPts val="4480"/>
              </a:lnSpc>
            </a:pPr>
            <a:r>
              <a:rPr lang="en-US" sz="3200" spc="294">
                <a:solidFill>
                  <a:srgbClr val="FFFFFF"/>
                </a:solidFill>
                <a:latin typeface="ITC Benguiat Bold"/>
              </a:rPr>
              <a:t>Sachit Wagle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294">
                <a:solidFill>
                  <a:srgbClr val="FFFFFF"/>
                </a:solidFill>
                <a:latin typeface="ITC Benguiat Bold"/>
              </a:rPr>
              <a:t>Aditya Pande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3297" y="298058"/>
            <a:ext cx="5308072" cy="1047116"/>
            <a:chOff x="0" y="0"/>
            <a:chExt cx="1398011" cy="275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8011" cy="275784"/>
            </a:xfrm>
            <a:custGeom>
              <a:avLst/>
              <a:gdLst/>
              <a:ahLst/>
              <a:cxnLst/>
              <a:rect r="r" b="b" t="t" l="l"/>
              <a:pathLst>
                <a:path h="275784" w="1398011">
                  <a:moveTo>
                    <a:pt x="0" y="0"/>
                  </a:moveTo>
                  <a:lnTo>
                    <a:pt x="1398011" y="0"/>
                  </a:lnTo>
                  <a:lnTo>
                    <a:pt x="1398011" y="275784"/>
                  </a:lnTo>
                  <a:lnTo>
                    <a:pt x="0" y="275784"/>
                  </a:lnTo>
                  <a:close/>
                </a:path>
              </a:pathLst>
            </a:custGeom>
            <a:solidFill>
              <a:srgbClr val="5C890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98011" cy="332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02175" y="360290"/>
            <a:ext cx="7487686" cy="98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999" u="sng">
                <a:solidFill>
                  <a:srgbClr val="FFFFFF"/>
                </a:solidFill>
                <a:latin typeface="ITC Benguiat Bold"/>
              </a:rPr>
              <a:t>ER Diagram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1337" y="1345174"/>
            <a:ext cx="18046663" cy="8674483"/>
          </a:xfrm>
          <a:custGeom>
            <a:avLst/>
            <a:gdLst/>
            <a:ahLst/>
            <a:cxnLst/>
            <a:rect r="r" b="b" t="t" l="l"/>
            <a:pathLst>
              <a:path h="8674483" w="18046663">
                <a:moveTo>
                  <a:pt x="0" y="0"/>
                </a:moveTo>
                <a:lnTo>
                  <a:pt x="18046663" y="0"/>
                </a:lnTo>
                <a:lnTo>
                  <a:pt x="18046663" y="8674483"/>
                </a:lnTo>
                <a:lnTo>
                  <a:pt x="0" y="8674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18" r="0" b="-184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6588" y="141865"/>
            <a:ext cx="5613913" cy="1420869"/>
            <a:chOff x="0" y="0"/>
            <a:chExt cx="1478561" cy="3742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8561" cy="374221"/>
            </a:xfrm>
            <a:custGeom>
              <a:avLst/>
              <a:gdLst/>
              <a:ahLst/>
              <a:cxnLst/>
              <a:rect r="r" b="b" t="t" l="l"/>
              <a:pathLst>
                <a:path h="374221" w="1478561">
                  <a:moveTo>
                    <a:pt x="0" y="0"/>
                  </a:moveTo>
                  <a:lnTo>
                    <a:pt x="1478561" y="0"/>
                  </a:lnTo>
                  <a:lnTo>
                    <a:pt x="1478561" y="374221"/>
                  </a:lnTo>
                  <a:lnTo>
                    <a:pt x="0" y="374221"/>
                  </a:lnTo>
                  <a:close/>
                </a:path>
              </a:pathLst>
            </a:custGeom>
            <a:solidFill>
              <a:srgbClr val="5C890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78561" cy="431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8014" y="1724949"/>
            <a:ext cx="16111286" cy="8043579"/>
            <a:chOff x="0" y="0"/>
            <a:chExt cx="21481714" cy="1072477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189" t="0" r="3189" b="0"/>
            <a:stretch>
              <a:fillRect/>
            </a:stretch>
          </p:blipFill>
          <p:spPr>
            <a:xfrm flipH="false" flipV="false">
              <a:off x="0" y="0"/>
              <a:ext cx="21481714" cy="10724771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36398" y="252718"/>
            <a:ext cx="6250644" cy="128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4"/>
              </a:lnSpc>
            </a:pPr>
            <a:r>
              <a:rPr lang="en-US" sz="4200" u="sng">
                <a:solidFill>
                  <a:srgbClr val="FFFFFF"/>
                </a:solidFill>
                <a:latin typeface="ITC Benguiat Bold"/>
              </a:rPr>
              <a:t>Graph Model </a:t>
            </a:r>
          </a:p>
          <a:p>
            <a:pPr>
              <a:lnSpc>
                <a:spcPts val="4704"/>
              </a:lnSpc>
            </a:pPr>
            <a:r>
              <a:rPr lang="en-US" sz="4200" u="sng">
                <a:solidFill>
                  <a:srgbClr val="FFFFFF"/>
                </a:solidFill>
                <a:latin typeface="ITC Benguiat Bold"/>
              </a:rPr>
              <a:t>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1913" y="129767"/>
            <a:ext cx="6497335" cy="10027465"/>
            <a:chOff x="0" y="0"/>
            <a:chExt cx="8663113" cy="133699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826" t="0" r="6826" b="0"/>
            <a:stretch>
              <a:fillRect/>
            </a:stretch>
          </p:blipFill>
          <p:spPr>
            <a:xfrm flipH="false" flipV="false">
              <a:off x="0" y="0"/>
              <a:ext cx="8663113" cy="1336995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278514" y="2324771"/>
            <a:ext cx="10601868" cy="7832462"/>
            <a:chOff x="0" y="0"/>
            <a:chExt cx="2471793" cy="18261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1793" cy="1826115"/>
            </a:xfrm>
            <a:custGeom>
              <a:avLst/>
              <a:gdLst/>
              <a:ahLst/>
              <a:cxnLst/>
              <a:rect r="r" b="b" t="t" l="l"/>
              <a:pathLst>
                <a:path h="1826115" w="2471793">
                  <a:moveTo>
                    <a:pt x="0" y="0"/>
                  </a:moveTo>
                  <a:lnTo>
                    <a:pt x="2471793" y="0"/>
                  </a:lnTo>
                  <a:lnTo>
                    <a:pt x="2471793" y="1826115"/>
                  </a:lnTo>
                  <a:lnTo>
                    <a:pt x="0" y="1826115"/>
                  </a:lnTo>
                  <a:close/>
                </a:path>
              </a:pathLst>
            </a:custGeom>
            <a:solidFill>
              <a:srgbClr val="5C890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71793" cy="1883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0743" y="369194"/>
            <a:ext cx="5592770" cy="1319012"/>
            <a:chOff x="0" y="0"/>
            <a:chExt cx="1472993" cy="3473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72993" cy="347394"/>
            </a:xfrm>
            <a:custGeom>
              <a:avLst/>
              <a:gdLst/>
              <a:ahLst/>
              <a:cxnLst/>
              <a:rect r="r" b="b" t="t" l="l"/>
              <a:pathLst>
                <a:path h="347394" w="1472993">
                  <a:moveTo>
                    <a:pt x="0" y="0"/>
                  </a:moveTo>
                  <a:lnTo>
                    <a:pt x="1472993" y="0"/>
                  </a:lnTo>
                  <a:lnTo>
                    <a:pt x="1472993" y="347394"/>
                  </a:lnTo>
                  <a:lnTo>
                    <a:pt x="0" y="347394"/>
                  </a:lnTo>
                  <a:close/>
                </a:path>
              </a:pathLst>
            </a:custGeom>
            <a:solidFill>
              <a:srgbClr val="5C890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72993" cy="404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55765" y="2443718"/>
            <a:ext cx="10038544" cy="7550639"/>
          </a:xfrm>
          <a:custGeom>
            <a:avLst/>
            <a:gdLst/>
            <a:ahLst/>
            <a:cxnLst/>
            <a:rect r="r" b="b" t="t" l="l"/>
            <a:pathLst>
              <a:path h="7550639" w="10038544">
                <a:moveTo>
                  <a:pt x="0" y="0"/>
                </a:moveTo>
                <a:lnTo>
                  <a:pt x="10038544" y="0"/>
                </a:lnTo>
                <a:lnTo>
                  <a:pt x="10038544" y="7550639"/>
                </a:lnTo>
                <a:lnTo>
                  <a:pt x="0" y="7550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4" r="0" b="-91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4286" y="427257"/>
            <a:ext cx="5165684" cy="126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2"/>
              </a:lnSpc>
            </a:pPr>
            <a:r>
              <a:rPr lang="en-US" sz="4109" u="sng">
                <a:solidFill>
                  <a:srgbClr val="FFFFFF"/>
                </a:solidFill>
                <a:latin typeface="ITC Benguiat Bold"/>
              </a:rPr>
              <a:t>Architectural Diagram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734" y="3212668"/>
            <a:ext cx="17532234" cy="3749957"/>
            <a:chOff x="0" y="0"/>
            <a:chExt cx="4617543" cy="987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7543" cy="987643"/>
            </a:xfrm>
            <a:custGeom>
              <a:avLst/>
              <a:gdLst/>
              <a:ahLst/>
              <a:cxnLst/>
              <a:rect r="r" b="b" t="t" l="l"/>
              <a:pathLst>
                <a:path h="987643" w="4617543">
                  <a:moveTo>
                    <a:pt x="0" y="0"/>
                  </a:moveTo>
                  <a:lnTo>
                    <a:pt x="4617543" y="0"/>
                  </a:lnTo>
                  <a:lnTo>
                    <a:pt x="4617543" y="987643"/>
                  </a:lnTo>
                  <a:lnTo>
                    <a:pt x="0" y="987643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17543" cy="104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0790" y="3420381"/>
            <a:ext cx="16946420" cy="3201279"/>
          </a:xfrm>
          <a:custGeom>
            <a:avLst/>
            <a:gdLst/>
            <a:ahLst/>
            <a:cxnLst/>
            <a:rect r="r" b="b" t="t" l="l"/>
            <a:pathLst>
              <a:path h="3201279" w="16946420">
                <a:moveTo>
                  <a:pt x="0" y="0"/>
                </a:moveTo>
                <a:lnTo>
                  <a:pt x="16946420" y="0"/>
                </a:lnTo>
                <a:lnTo>
                  <a:pt x="16946420" y="3201279"/>
                </a:lnTo>
                <a:lnTo>
                  <a:pt x="0" y="3201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1" t="0" r="-2971" b="-216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70790" y="380439"/>
            <a:ext cx="4777477" cy="1433081"/>
            <a:chOff x="0" y="0"/>
            <a:chExt cx="1258266" cy="377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8266" cy="377437"/>
            </a:xfrm>
            <a:custGeom>
              <a:avLst/>
              <a:gdLst/>
              <a:ahLst/>
              <a:cxnLst/>
              <a:rect r="r" b="b" t="t" l="l"/>
              <a:pathLst>
                <a:path h="377437" w="1258266">
                  <a:moveTo>
                    <a:pt x="0" y="0"/>
                  </a:moveTo>
                  <a:lnTo>
                    <a:pt x="1258266" y="0"/>
                  </a:lnTo>
                  <a:lnTo>
                    <a:pt x="1258266" y="377437"/>
                  </a:lnTo>
                  <a:lnTo>
                    <a:pt x="0" y="37743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8266" cy="434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88890" y="729905"/>
            <a:ext cx="7207936" cy="67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4"/>
              </a:lnSpc>
            </a:pPr>
            <a:r>
              <a:rPr lang="en-US" sz="4111" u="sng">
                <a:solidFill>
                  <a:srgbClr val="FFFFFF"/>
                </a:solidFill>
                <a:latin typeface="ITC Benguiat Bold"/>
              </a:rPr>
              <a:t>Azure services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734" y="3212668"/>
            <a:ext cx="17532234" cy="3749957"/>
            <a:chOff x="0" y="0"/>
            <a:chExt cx="4617543" cy="987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7543" cy="987643"/>
            </a:xfrm>
            <a:custGeom>
              <a:avLst/>
              <a:gdLst/>
              <a:ahLst/>
              <a:cxnLst/>
              <a:rect r="r" b="b" t="t" l="l"/>
              <a:pathLst>
                <a:path h="987643" w="4617543">
                  <a:moveTo>
                    <a:pt x="0" y="0"/>
                  </a:moveTo>
                  <a:lnTo>
                    <a:pt x="4617543" y="0"/>
                  </a:lnTo>
                  <a:lnTo>
                    <a:pt x="4617543" y="987643"/>
                  </a:lnTo>
                  <a:lnTo>
                    <a:pt x="0" y="987643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17543" cy="104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0790" y="551901"/>
            <a:ext cx="3822068" cy="1433081"/>
            <a:chOff x="0" y="0"/>
            <a:chExt cx="1006635" cy="3774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6635" cy="377437"/>
            </a:xfrm>
            <a:custGeom>
              <a:avLst/>
              <a:gdLst/>
              <a:ahLst/>
              <a:cxnLst/>
              <a:rect r="r" b="b" t="t" l="l"/>
              <a:pathLst>
                <a:path h="377437" w="1006635">
                  <a:moveTo>
                    <a:pt x="0" y="0"/>
                  </a:moveTo>
                  <a:lnTo>
                    <a:pt x="1006635" y="0"/>
                  </a:lnTo>
                  <a:lnTo>
                    <a:pt x="1006635" y="377437"/>
                  </a:lnTo>
                  <a:lnTo>
                    <a:pt x="0" y="37743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06635" cy="434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0790" y="3315186"/>
            <a:ext cx="17007451" cy="3544921"/>
          </a:xfrm>
          <a:custGeom>
            <a:avLst/>
            <a:gdLst/>
            <a:ahLst/>
            <a:cxnLst/>
            <a:rect r="r" b="b" t="t" l="l"/>
            <a:pathLst>
              <a:path h="3544921" w="17007451">
                <a:moveTo>
                  <a:pt x="0" y="0"/>
                </a:moveTo>
                <a:lnTo>
                  <a:pt x="17007451" y="0"/>
                </a:lnTo>
                <a:lnTo>
                  <a:pt x="17007451" y="3544921"/>
                </a:lnTo>
                <a:lnTo>
                  <a:pt x="0" y="354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29" r="0" b="-1252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8890" y="729905"/>
            <a:ext cx="7207936" cy="125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4"/>
              </a:lnSpc>
            </a:pPr>
            <a:r>
              <a:rPr lang="en-US" sz="4111" u="sng">
                <a:solidFill>
                  <a:srgbClr val="FFFFFF"/>
                </a:solidFill>
                <a:latin typeface="ITC Benguiat Bold"/>
              </a:rPr>
              <a:t>Azure blob</a:t>
            </a:r>
          </a:p>
          <a:p>
            <a:pPr>
              <a:lnSpc>
                <a:spcPts val="4604"/>
              </a:lnSpc>
            </a:pPr>
            <a:r>
              <a:rPr lang="en-US" sz="4111" u="sng">
                <a:solidFill>
                  <a:srgbClr val="FFFFFF"/>
                </a:solidFill>
                <a:latin typeface="ITC Benguiat Bold"/>
              </a:rPr>
              <a:t>containers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2740" y="380439"/>
            <a:ext cx="4777477" cy="1433081"/>
            <a:chOff x="0" y="0"/>
            <a:chExt cx="1258266" cy="3774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8266" cy="377437"/>
            </a:xfrm>
            <a:custGeom>
              <a:avLst/>
              <a:gdLst/>
              <a:ahLst/>
              <a:cxnLst/>
              <a:rect r="r" b="b" t="t" l="l"/>
              <a:pathLst>
                <a:path h="377437" w="1258266">
                  <a:moveTo>
                    <a:pt x="0" y="0"/>
                  </a:moveTo>
                  <a:lnTo>
                    <a:pt x="1258266" y="0"/>
                  </a:lnTo>
                  <a:lnTo>
                    <a:pt x="1258266" y="377437"/>
                  </a:lnTo>
                  <a:lnTo>
                    <a:pt x="0" y="37743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58266" cy="434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2740" y="2423644"/>
            <a:ext cx="17317932" cy="7336035"/>
            <a:chOff x="0" y="0"/>
            <a:chExt cx="4561102" cy="193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61101" cy="1932124"/>
            </a:xfrm>
            <a:custGeom>
              <a:avLst/>
              <a:gdLst/>
              <a:ahLst/>
              <a:cxnLst/>
              <a:rect r="r" b="b" t="t" l="l"/>
              <a:pathLst>
                <a:path h="1932124" w="4561101">
                  <a:moveTo>
                    <a:pt x="0" y="0"/>
                  </a:moveTo>
                  <a:lnTo>
                    <a:pt x="4561101" y="0"/>
                  </a:lnTo>
                  <a:lnTo>
                    <a:pt x="4561101" y="1932124"/>
                  </a:lnTo>
                  <a:lnTo>
                    <a:pt x="0" y="1932124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561102" cy="1989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9840" y="729905"/>
            <a:ext cx="7207936" cy="67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4"/>
              </a:lnSpc>
            </a:pPr>
            <a:r>
              <a:rPr lang="en-US" sz="4111" u="sng">
                <a:solidFill>
                  <a:srgbClr val="FFFFFF"/>
                </a:solidFill>
                <a:latin typeface="ITC Benguiat Bold"/>
              </a:rPr>
              <a:t>Azure SQL DB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2680867"/>
            <a:ext cx="5375480" cy="4350082"/>
          </a:xfrm>
          <a:custGeom>
            <a:avLst/>
            <a:gdLst/>
            <a:ahLst/>
            <a:cxnLst/>
            <a:rect r="r" b="b" t="t" l="l"/>
            <a:pathLst>
              <a:path h="4350082" w="5375480">
                <a:moveTo>
                  <a:pt x="0" y="0"/>
                </a:moveTo>
                <a:lnTo>
                  <a:pt x="5375480" y="0"/>
                </a:lnTo>
                <a:lnTo>
                  <a:pt x="5375480" y="4350082"/>
                </a:lnTo>
                <a:lnTo>
                  <a:pt x="0" y="4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5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47351" y="4263313"/>
            <a:ext cx="11185836" cy="5147549"/>
          </a:xfrm>
          <a:custGeom>
            <a:avLst/>
            <a:gdLst/>
            <a:ahLst/>
            <a:cxnLst/>
            <a:rect r="r" b="b" t="t" l="l"/>
            <a:pathLst>
              <a:path h="5147549" w="11185836">
                <a:moveTo>
                  <a:pt x="0" y="0"/>
                </a:moveTo>
                <a:lnTo>
                  <a:pt x="11185836" y="0"/>
                </a:lnTo>
                <a:lnTo>
                  <a:pt x="11185836" y="5147549"/>
                </a:lnTo>
                <a:lnTo>
                  <a:pt x="0" y="5147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58" r="-58046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B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72488" y="774597"/>
            <a:ext cx="11890319" cy="9199532"/>
            <a:chOff x="0" y="0"/>
            <a:chExt cx="3131607" cy="24229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1607" cy="2422922"/>
            </a:xfrm>
            <a:custGeom>
              <a:avLst/>
              <a:gdLst/>
              <a:ahLst/>
              <a:cxnLst/>
              <a:rect r="r" b="b" t="t" l="l"/>
              <a:pathLst>
                <a:path h="2422922" w="3131607">
                  <a:moveTo>
                    <a:pt x="0" y="0"/>
                  </a:moveTo>
                  <a:lnTo>
                    <a:pt x="3131607" y="0"/>
                  </a:lnTo>
                  <a:lnTo>
                    <a:pt x="3131607" y="2422922"/>
                  </a:lnTo>
                  <a:lnTo>
                    <a:pt x="0" y="2422922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131607" cy="2480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09542" y="1054354"/>
            <a:ext cx="11216210" cy="8584575"/>
          </a:xfrm>
          <a:custGeom>
            <a:avLst/>
            <a:gdLst/>
            <a:ahLst/>
            <a:cxnLst/>
            <a:rect r="r" b="b" t="t" l="l"/>
            <a:pathLst>
              <a:path h="8584575" w="11216210">
                <a:moveTo>
                  <a:pt x="0" y="0"/>
                </a:moveTo>
                <a:lnTo>
                  <a:pt x="11216210" y="0"/>
                </a:lnTo>
                <a:lnTo>
                  <a:pt x="11216210" y="8584575"/>
                </a:lnTo>
                <a:lnTo>
                  <a:pt x="0" y="858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7126" y="312159"/>
            <a:ext cx="5059667" cy="1433081"/>
            <a:chOff x="0" y="0"/>
            <a:chExt cx="1332587" cy="377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2587" cy="377437"/>
            </a:xfrm>
            <a:custGeom>
              <a:avLst/>
              <a:gdLst/>
              <a:ahLst/>
              <a:cxnLst/>
              <a:rect r="r" b="b" t="t" l="l"/>
              <a:pathLst>
                <a:path h="377437" w="1332587">
                  <a:moveTo>
                    <a:pt x="0" y="0"/>
                  </a:moveTo>
                  <a:lnTo>
                    <a:pt x="1332587" y="0"/>
                  </a:lnTo>
                  <a:lnTo>
                    <a:pt x="1332587" y="377437"/>
                  </a:lnTo>
                  <a:lnTo>
                    <a:pt x="0" y="377437"/>
                  </a:lnTo>
                  <a:close/>
                </a:path>
              </a:pathLst>
            </a:custGeom>
            <a:solidFill>
              <a:srgbClr val="284A0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32587" cy="434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7126" y="717447"/>
            <a:ext cx="7207936" cy="67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4"/>
              </a:lnSpc>
            </a:pPr>
            <a:r>
              <a:rPr lang="en-US" sz="4111" u="sng">
                <a:solidFill>
                  <a:srgbClr val="FFFFFF"/>
                </a:solidFill>
                <a:latin typeface="ITC Benguiat Bold"/>
              </a:rPr>
              <a:t>Azure Cosmos 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DAF2b0725EE</dc:identifier>
  <dcterms:modified xsi:type="dcterms:W3CDTF">2011-08-01T06:04:30Z</dcterms:modified>
  <cp:revision>1</cp:revision>
  <dc:title>Garden/Farm Environmental Monitoring System</dc:title>
</cp:coreProperties>
</file>